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3" autoAdjust="0"/>
    <p:restoredTop sz="94707" autoAdjust="0"/>
  </p:normalViewPr>
  <p:slideViewPr>
    <p:cSldViewPr snapToGrid="0" snapToObjects="1" showGuides="1">
      <p:cViewPr>
        <p:scale>
          <a:sx n="46" d="100"/>
          <a:sy n="46" d="100"/>
        </p:scale>
        <p:origin x="720" y="0"/>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https://www.posterpresentations.com/helpdesk.html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3.tiff"/><Relationship Id="rId12" Type="http://schemas.openxmlformats.org/officeDocument/2006/relationships/image" Target="../media/image18.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tiff"/><Relationship Id="rId9"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9159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comprehensive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simultaneously by a non-parametric function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9267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mc:AlternateContent xmlns:mc="http://schemas.openxmlformats.org/markup-compatibility/2006" xmlns:a14="http://schemas.microsoft.com/office/drawing/2010/main">
        <mc:Choice Requires="a14">
          <p:sp>
            <p:nvSpPr>
              <p:cNvPr id="25" name="Text Placeholder 24"/>
              <p:cNvSpPr>
                <a:spLocks noGrp="1"/>
              </p:cNvSpPr>
              <p:nvPr>
                <p:ph type="body" sz="quarter" idx="28"/>
              </p:nvPr>
            </p:nvSpPr>
            <p:spPr>
              <a:xfrm>
                <a:off x="8567233" y="19072387"/>
                <a:ext cx="7711062" cy="4286352"/>
              </a:xfrm>
            </p:spPr>
            <p:txBody>
              <a:bodyPr/>
              <a:lstStyle/>
              <a:p>
                <a:r>
                  <a:rPr lang="en-US" sz="3200" b="1" dirty="0">
                    <a:latin typeface="PT Sans" panose="020B0503020203020204" pitchFamily="34" charset="77"/>
                  </a:rPr>
                  <a:t>Quantitative Evaluation </a:t>
                </a:r>
              </a:p>
              <a:p>
                <a:r>
                  <a:rPr lang="en-US" dirty="0">
                    <a:solidFill>
                      <a:schemeClr val="tx1"/>
                    </a:solidFill>
                    <a:latin typeface="PT Sans" panose="020B0503020203020204" pitchFamily="34" charset="77"/>
                  </a:rPr>
                  <a:t>In order to evaluate our model, we calculated an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oMath>
                </a14:m>
                <a:r>
                  <a:rPr lang="en-US" dirty="0">
                    <a:solidFill>
                      <a:schemeClr val="tx1"/>
                    </a:solidFill>
                    <a:latin typeface="PT Sans" panose="020B0503020203020204" pitchFamily="34" charset="77"/>
                  </a:rPr>
                  <a:t> score of 0.37 which measures the proportion of the variance in the data that the model can explain implying that our model encodes about </a:t>
                </a:r>
                <a:r>
                  <a:rPr lang="en-US" b="1" dirty="0">
                    <a:solidFill>
                      <a:schemeClr val="tx1"/>
                    </a:solidFill>
                    <a:latin typeface="PT Sans" panose="020B0503020203020204" pitchFamily="34" charset="77"/>
                  </a:rPr>
                  <a:t>37% of the true causes of migration</a:t>
                </a:r>
                <a:r>
                  <a:rPr lang="en-US" dirty="0">
                    <a:solidFill>
                      <a:schemeClr val="tx1"/>
                    </a:solidFill>
                    <a:latin typeface="PT Sans" panose="020B0503020203020204" pitchFamily="34" charset="77"/>
                  </a:rPr>
                  <a:t>. This leaves a good amount of room for future work in understanding other important factors in migration patterns, while still providing a significant amount of multivariate explanations for historical analysis of migrations. </a:t>
                </a:r>
              </a:p>
            </p:txBody>
          </p:sp>
        </mc:Choice>
        <mc:Fallback xmlns="">
          <p:sp>
            <p:nvSpPr>
              <p:cNvPr id="25" name="Text Placeholder 24"/>
              <p:cNvSpPr>
                <a:spLocks noGrp="1" noRot="1" noChangeAspect="1" noMove="1" noResize="1" noEditPoints="1" noAdjustHandles="1" noChangeArrowheads="1" noChangeShapeType="1" noTextEdit="1"/>
              </p:cNvSpPr>
              <p:nvPr>
                <p:ph type="body" sz="quarter" idx="28"/>
              </p:nvPr>
            </p:nvSpPr>
            <p:spPr>
              <a:xfrm>
                <a:off x="8567233" y="19072387"/>
                <a:ext cx="7711062" cy="4286352"/>
              </a:xfrm>
              <a:blipFill>
                <a:blip r:embed="rId3"/>
                <a:stretch>
                  <a:fillRect l="-658" r="-164"/>
                </a:stretch>
              </a:blipFill>
            </p:spPr>
            <p:txBody>
              <a:bodyPr/>
              <a:lstStyle/>
              <a:p>
                <a:r>
                  <a:rPr lang="en-US">
                    <a:noFill/>
                  </a:rPr>
                  <a:t> </a:t>
                </a:r>
              </a:p>
            </p:txBody>
          </p:sp>
        </mc:Fallback>
      </mc:AlternateContent>
      <p:sp>
        <p:nvSpPr>
          <p:cNvPr id="26" name="Text Placeholder 25"/>
          <p:cNvSpPr>
            <a:spLocks noGrp="1"/>
          </p:cNvSpPr>
          <p:nvPr>
            <p:ph type="body" sz="quarter" idx="29"/>
          </p:nvPr>
        </p:nvSpPr>
        <p:spPr>
          <a:xfrm>
            <a:off x="752347" y="31742242"/>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2820322"/>
            <a:ext cx="7434632" cy="2981379"/>
          </a:xfrm>
        </p:spPr>
        <p:txBody>
          <a:bodyPr/>
          <a:lstStyle/>
          <a:p>
            <a:r>
              <a:rPr lang="en-US" b="1" dirty="0">
                <a:latin typeface="PT Sans" panose="020B0503020203020204" pitchFamily="34" charset="77"/>
              </a:rPr>
              <a:t>Arjun Goyal </a:t>
            </a:r>
            <a:r>
              <a:rPr lang="en-US" dirty="0">
                <a:latin typeface="PT Sans" panose="020B0503020203020204" pitchFamily="34" charset="77"/>
              </a:rPr>
              <a:t>agoyal305@gatech.edu</a:t>
            </a:r>
            <a:endParaRPr lang="en-US" b="1" dirty="0">
              <a:latin typeface="PT Sans" panose="020B0503020203020204" pitchFamily="34" charset="77"/>
            </a:endParaRPr>
          </a:p>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9072387"/>
            <a:ext cx="7261249" cy="12780985"/>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fontScale="85000" lnSpcReduction="10000"/>
          </a:bodyPr>
          <a:lstStyle/>
          <a:p>
            <a:r>
              <a:rPr lang="en-US" sz="4800" dirty="0">
                <a:latin typeface="PT Sans" panose="020B0503020203020204" pitchFamily="34" charset="77"/>
              </a:rPr>
              <a:t>Arjun Goyal, Austin Himschoot, Chitwan Kaudan, Lipi Shah, Frank Whitesell, Austin Wright</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4"/>
          <a:stretch>
            <a:fillRect/>
          </a:stretch>
        </p:blipFill>
        <p:spPr>
          <a:xfrm>
            <a:off x="22462950" y="662092"/>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5">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7"/>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6752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8"/>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9"/>
          <a:stretch>
            <a:fillRect/>
          </a:stretch>
        </p:blipFill>
        <p:spPr>
          <a:xfrm>
            <a:off x="12420299" y="177081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5990622" y="19233135"/>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sp>
        <p:nvSpPr>
          <p:cNvPr id="51" name="TextBox 50">
            <a:extLst>
              <a:ext uri="{FF2B5EF4-FFF2-40B4-BE49-F238E27FC236}">
                <a16:creationId xmlns:a16="http://schemas.microsoft.com/office/drawing/2014/main" id="{DBB17151-1363-9B47-B2DB-9BDDB90B7978}"/>
              </a:ext>
            </a:extLst>
          </p:cNvPr>
          <p:cNvSpPr txBox="1"/>
          <p:nvPr/>
        </p:nvSpPr>
        <p:spPr>
          <a:xfrm>
            <a:off x="16726375" y="29954764"/>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980737876"/>
              </p:ext>
            </p:extLst>
          </p:nvPr>
        </p:nvGraphicFramePr>
        <p:xfrm>
          <a:off x="693104" y="22348921"/>
          <a:ext cx="6791145" cy="512064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Metric</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370840">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1"/>
          <a:stretch>
            <a:fillRect/>
          </a:stretch>
        </p:blipFill>
        <p:spPr>
          <a:xfrm>
            <a:off x="1543821" y="31505566"/>
            <a:ext cx="1296753" cy="1296753"/>
          </a:xfrm>
          <a:prstGeom prst="rect">
            <a:avLst/>
          </a:prstGeom>
        </p:spPr>
      </p:pic>
      <p:pic>
        <p:nvPicPr>
          <p:cNvPr id="5" name="Picture 4">
            <a:extLst>
              <a:ext uri="{FF2B5EF4-FFF2-40B4-BE49-F238E27FC236}">
                <a16:creationId xmlns:a16="http://schemas.microsoft.com/office/drawing/2014/main" id="{D7A006A9-7D52-8F4E-BE9D-558E55868286}"/>
              </a:ext>
            </a:extLst>
          </p:cNvPr>
          <p:cNvPicPr>
            <a:picLocks noChangeAspect="1"/>
          </p:cNvPicPr>
          <p:nvPr/>
        </p:nvPicPr>
        <p:blipFill>
          <a:blip r:embed="rId12">
            <a:duotone>
              <a:schemeClr val="accent3">
                <a:shade val="45000"/>
                <a:satMod val="135000"/>
              </a:schemeClr>
              <a:prstClr val="white"/>
            </a:duotone>
          </a:blip>
          <a:stretch>
            <a:fillRect/>
          </a:stretch>
        </p:blipFill>
        <p:spPr>
          <a:xfrm>
            <a:off x="24533056" y="2552037"/>
            <a:ext cx="1920199" cy="1906115"/>
          </a:xfrm>
          <a:prstGeom prst="rect">
            <a:avLst/>
          </a:prstGeom>
        </p:spPr>
      </p:pic>
      <p:sp>
        <p:nvSpPr>
          <p:cNvPr id="47" name="TextBox 46">
            <a:extLst>
              <a:ext uri="{FF2B5EF4-FFF2-40B4-BE49-F238E27FC236}">
                <a16:creationId xmlns:a16="http://schemas.microsoft.com/office/drawing/2014/main" id="{C8274C87-CE05-2E49-8C18-7B098D7FACF6}"/>
              </a:ext>
            </a:extLst>
          </p:cNvPr>
          <p:cNvSpPr txBox="1"/>
          <p:nvPr/>
        </p:nvSpPr>
        <p:spPr>
          <a:xfrm>
            <a:off x="24513311" y="4416202"/>
            <a:ext cx="2008347"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Demo our viz!</a:t>
            </a:r>
            <a:endParaRPr lang="en-US" sz="1800" b="1" dirty="0">
              <a:solidFill>
                <a:srgbClr val="1F3864"/>
              </a:solidFill>
              <a:latin typeface="PT Sans" panose="020B0503020203020204" pitchFamily="34" charset="77"/>
              <a:cs typeface="Times New Roman" panose="02020603050405020304" pitchFamily="18" charset="0"/>
            </a:endParaRPr>
          </a:p>
        </p:txBody>
      </p:sp>
      <p:sp>
        <p:nvSpPr>
          <p:cNvPr id="48" name="Text Placeholder 24">
            <a:extLst>
              <a:ext uri="{FF2B5EF4-FFF2-40B4-BE49-F238E27FC236}">
                <a16:creationId xmlns:a16="http://schemas.microsoft.com/office/drawing/2014/main" id="{0BA43182-07ED-3542-9AEE-A836FDD78C7C}"/>
              </a:ext>
            </a:extLst>
          </p:cNvPr>
          <p:cNvSpPr txBox="1">
            <a:spLocks/>
          </p:cNvSpPr>
          <p:nvPr/>
        </p:nvSpPr>
        <p:spPr>
          <a:xfrm>
            <a:off x="8567233" y="23152310"/>
            <a:ext cx="7711062" cy="5763680"/>
          </a:xfrm>
          <a:prstGeom prst="rect">
            <a:avLst/>
          </a:prstGeom>
        </p:spPr>
        <p:txBody>
          <a:bodyPr wrap="square" lIns="196113" tIns="196113" rIns="196113" bIns="196113">
            <a:spAutoFit/>
          </a:bodyPr>
          <a:lstStyle>
            <a:lvl1pPr marL="0" indent="0" algn="l" defTabSz="3765366"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4733"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765015"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04325" indent="-539310"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696551" indent="-392226"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sz="3200" b="1" dirty="0">
                <a:latin typeface="PT Sans" panose="020B0503020203020204" pitchFamily="34" charset="77"/>
              </a:rPr>
              <a:t>Qualitative Evaluation</a:t>
            </a:r>
          </a:p>
          <a:p>
            <a:r>
              <a:rPr lang="en-US" dirty="0">
                <a:solidFill>
                  <a:schemeClr val="tx1"/>
                </a:solidFill>
                <a:latin typeface="PT Sans" panose="020B0503020203020204" pitchFamily="34" charset="77"/>
              </a:rPr>
              <a:t>Beyond the quantitate metrics for our model, our visualization provides explanations for individual migration flows. For instance, Figure 3 showcases the factors of migration for Canada to the USA in 1979.  The resulting estimate shows the effects of each of our variables and how each affects the final estimate of migration. The bulk of the migration in this case can be explained by the strong trade relationship between the US and Canada, while the impact of climate related factors are small. This helps explain that while climate change may have a macro effect on global migration, most bilateral migration flows are still much more dependent on traditional effects like trade dependence. </a:t>
            </a:r>
            <a:endParaRPr lang="en-US" sz="3200" b="1" dirty="0">
              <a:latin typeface="PT Sans" panose="020B0503020203020204" pitchFamily="34" charset="77"/>
            </a:endParaRPr>
          </a:p>
        </p:txBody>
      </p:sp>
      <p:pic>
        <p:nvPicPr>
          <p:cNvPr id="12" name="Picture 11" descr="A picture containing photo, kitchen&#10;&#10;Description automatically generated">
            <a:extLst>
              <a:ext uri="{FF2B5EF4-FFF2-40B4-BE49-F238E27FC236}">
                <a16:creationId xmlns:a16="http://schemas.microsoft.com/office/drawing/2014/main" id="{6029B3ED-705C-364E-8031-8F1890C32BC0}"/>
              </a:ext>
            </a:extLst>
          </p:cNvPr>
          <p:cNvPicPr>
            <a:picLocks noChangeAspect="1"/>
          </p:cNvPicPr>
          <p:nvPr/>
        </p:nvPicPr>
        <p:blipFill rotWithShape="1">
          <a:blip r:embed="rId13">
            <a:extLst>
              <a:ext uri="{28A0092B-C50C-407E-A947-70E740481C1C}">
                <a14:useLocalDpi xmlns:a14="http://schemas.microsoft.com/office/drawing/2010/main" val="0"/>
              </a:ext>
            </a:extLst>
          </a:blip>
          <a:srcRect l="4360" t="2059" r="1093" b="8853"/>
          <a:stretch/>
        </p:blipFill>
        <p:spPr>
          <a:xfrm>
            <a:off x="8397677" y="29351524"/>
            <a:ext cx="18123981" cy="6443364"/>
          </a:xfrm>
          <a:prstGeom prst="rect">
            <a:avLst/>
          </a:prstGeom>
        </p:spPr>
      </p:pic>
      <p:sp>
        <p:nvSpPr>
          <p:cNvPr id="54" name="TextBox 53">
            <a:extLst>
              <a:ext uri="{FF2B5EF4-FFF2-40B4-BE49-F238E27FC236}">
                <a16:creationId xmlns:a16="http://schemas.microsoft.com/office/drawing/2014/main" id="{06212105-AC50-BC4D-BC58-107BB12122D8}"/>
              </a:ext>
            </a:extLst>
          </p:cNvPr>
          <p:cNvSpPr txBox="1"/>
          <p:nvPr/>
        </p:nvSpPr>
        <p:spPr>
          <a:xfrm>
            <a:off x="8397677" y="28909832"/>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sp>
        <p:nvSpPr>
          <p:cNvPr id="44" name="Right Arrow 43">
            <a:extLst>
              <a:ext uri="{FF2B5EF4-FFF2-40B4-BE49-F238E27FC236}">
                <a16:creationId xmlns:a16="http://schemas.microsoft.com/office/drawing/2014/main" id="{FB3330A8-921A-E247-9009-7F974DD349AC}"/>
              </a:ext>
            </a:extLst>
          </p:cNvPr>
          <p:cNvSpPr/>
          <p:nvPr/>
        </p:nvSpPr>
        <p:spPr>
          <a:xfrm rot="5400000">
            <a:off x="8005580" y="33112104"/>
            <a:ext cx="2758099" cy="240633"/>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F34D2DA-ECF5-FF48-8CB4-E66A25C8AD51}"/>
              </a:ext>
            </a:extLst>
          </p:cNvPr>
          <p:cNvSpPr txBox="1"/>
          <p:nvPr/>
        </p:nvSpPr>
        <p:spPr>
          <a:xfrm>
            <a:off x="9007341" y="30994731"/>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(conflict)</a:t>
            </a:r>
          </a:p>
        </p:txBody>
      </p:sp>
      <p:sp>
        <p:nvSpPr>
          <p:cNvPr id="57" name="Right Arrow 56">
            <a:extLst>
              <a:ext uri="{FF2B5EF4-FFF2-40B4-BE49-F238E27FC236}">
                <a16:creationId xmlns:a16="http://schemas.microsoft.com/office/drawing/2014/main" id="{10DCD6C3-6B09-6340-9329-BAD57ED14161}"/>
              </a:ext>
            </a:extLst>
          </p:cNvPr>
          <p:cNvSpPr/>
          <p:nvPr/>
        </p:nvSpPr>
        <p:spPr>
          <a:xfrm rot="10800000">
            <a:off x="10238873" y="34922590"/>
            <a:ext cx="3582298"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5AA85002-81DF-0747-9880-B980DF0A5FED}"/>
              </a:ext>
            </a:extLst>
          </p:cNvPr>
          <p:cNvSpPr txBox="1"/>
          <p:nvPr/>
        </p:nvSpPr>
        <p:spPr>
          <a:xfrm>
            <a:off x="13922876" y="34594558"/>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Canada on USA)</a:t>
            </a:r>
          </a:p>
        </p:txBody>
      </p:sp>
      <p:sp>
        <p:nvSpPr>
          <p:cNvPr id="60" name="Right Arrow 59">
            <a:extLst>
              <a:ext uri="{FF2B5EF4-FFF2-40B4-BE49-F238E27FC236}">
                <a16:creationId xmlns:a16="http://schemas.microsoft.com/office/drawing/2014/main" id="{2FBBA2E1-21C0-B348-8309-C9DCD019563B}"/>
              </a:ext>
            </a:extLst>
          </p:cNvPr>
          <p:cNvSpPr/>
          <p:nvPr/>
        </p:nvSpPr>
        <p:spPr>
          <a:xfrm rot="10800000">
            <a:off x="11413614" y="32752393"/>
            <a:ext cx="2407557"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7270CF23-D40D-184B-9803-6CF2B7B651E9}"/>
              </a:ext>
            </a:extLst>
          </p:cNvPr>
          <p:cNvSpPr txBox="1"/>
          <p:nvPr/>
        </p:nvSpPr>
        <p:spPr>
          <a:xfrm>
            <a:off x="13922876" y="32573206"/>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USA on Canada)</a:t>
            </a:r>
          </a:p>
        </p:txBody>
      </p:sp>
      <p:sp>
        <p:nvSpPr>
          <p:cNvPr id="64" name="Right Arrow 63">
            <a:extLst>
              <a:ext uri="{FF2B5EF4-FFF2-40B4-BE49-F238E27FC236}">
                <a16:creationId xmlns:a16="http://schemas.microsoft.com/office/drawing/2014/main" id="{15C8B4A5-7CE8-3E47-AA50-0383E92F0443}"/>
              </a:ext>
            </a:extLst>
          </p:cNvPr>
          <p:cNvSpPr/>
          <p:nvPr/>
        </p:nvSpPr>
        <p:spPr>
          <a:xfrm rot="5400000">
            <a:off x="11040840" y="31301632"/>
            <a:ext cx="653347" cy="217197"/>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90ACF6C0-E831-5344-8464-637F35D30C90}"/>
              </a:ext>
            </a:extLst>
          </p:cNvPr>
          <p:cNvSpPr txBox="1"/>
          <p:nvPr/>
        </p:nvSpPr>
        <p:spPr>
          <a:xfrm>
            <a:off x="11258915" y="30250145"/>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(Land Border)</a:t>
            </a:r>
          </a:p>
        </p:txBody>
      </p:sp>
      <p:sp>
        <p:nvSpPr>
          <p:cNvPr id="66" name="Right Arrow 65">
            <a:extLst>
              <a:ext uri="{FF2B5EF4-FFF2-40B4-BE49-F238E27FC236}">
                <a16:creationId xmlns:a16="http://schemas.microsoft.com/office/drawing/2014/main" id="{F843A443-7435-D04D-8D6D-D2B249B2AD4F}"/>
              </a:ext>
            </a:extLst>
          </p:cNvPr>
          <p:cNvSpPr/>
          <p:nvPr/>
        </p:nvSpPr>
        <p:spPr>
          <a:xfrm rot="16200000">
            <a:off x="20827863" y="31787684"/>
            <a:ext cx="3014461" cy="271950"/>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 name="Right Arrow 66">
            <a:extLst>
              <a:ext uri="{FF2B5EF4-FFF2-40B4-BE49-F238E27FC236}">
                <a16:creationId xmlns:a16="http://schemas.microsoft.com/office/drawing/2014/main" id="{3E22E700-A257-5445-8DE0-37E8A1E535AD}"/>
              </a:ext>
            </a:extLst>
          </p:cNvPr>
          <p:cNvSpPr/>
          <p:nvPr/>
        </p:nvSpPr>
        <p:spPr>
          <a:xfrm rot="16200000">
            <a:off x="17631955" y="32017966"/>
            <a:ext cx="2407557" cy="271952"/>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090698B3-5D77-8446-9AC8-A7C7EAC024EF}"/>
              </a:ext>
            </a:extLst>
          </p:cNvPr>
          <p:cNvSpPr txBox="1"/>
          <p:nvPr/>
        </p:nvSpPr>
        <p:spPr>
          <a:xfrm>
            <a:off x="18699757" y="33677661"/>
            <a:ext cx="2933022"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(Population of USA)</a:t>
            </a:r>
          </a:p>
        </p:txBody>
      </p:sp>
      <p:sp>
        <p:nvSpPr>
          <p:cNvPr id="69" name="TextBox 68">
            <a:extLst>
              <a:ext uri="{FF2B5EF4-FFF2-40B4-BE49-F238E27FC236}">
                <a16:creationId xmlns:a16="http://schemas.microsoft.com/office/drawing/2014/main" id="{A062BEFE-8C2B-4B48-9D8F-D8A392702FED}"/>
              </a:ext>
            </a:extLst>
          </p:cNvPr>
          <p:cNvSpPr txBox="1"/>
          <p:nvPr/>
        </p:nvSpPr>
        <p:spPr>
          <a:xfrm>
            <a:off x="21947963" y="3367766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(Birth Rate of USA)</a:t>
            </a:r>
          </a:p>
        </p:txBody>
      </p:sp>
      <p:sp>
        <p:nvSpPr>
          <p:cNvPr id="55" name="Left Brace 54">
            <a:extLst>
              <a:ext uri="{FF2B5EF4-FFF2-40B4-BE49-F238E27FC236}">
                <a16:creationId xmlns:a16="http://schemas.microsoft.com/office/drawing/2014/main" id="{59BE9D4E-77C2-894A-B462-D8A78EC05F3D}"/>
              </a:ext>
            </a:extLst>
          </p:cNvPr>
          <p:cNvSpPr/>
          <p:nvPr/>
        </p:nvSpPr>
        <p:spPr>
          <a:xfrm rot="5400000">
            <a:off x="16583929" y="28759672"/>
            <a:ext cx="461665" cy="3358075"/>
          </a:xfrm>
          <a:prstGeom prst="leftBrace">
            <a:avLst>
              <a:gd name="adj1" fmla="val 8333"/>
              <a:gd name="adj2" fmla="val 28503"/>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70" name="TextBox 69">
            <a:extLst>
              <a:ext uri="{FF2B5EF4-FFF2-40B4-BE49-F238E27FC236}">
                <a16:creationId xmlns:a16="http://schemas.microsoft.com/office/drawing/2014/main" id="{2B9B6FB5-8E87-774A-860B-616EA39BDABB}"/>
              </a:ext>
            </a:extLst>
          </p:cNvPr>
          <p:cNvSpPr txBox="1"/>
          <p:nvPr/>
        </p:nvSpPr>
        <p:spPr>
          <a:xfrm>
            <a:off x="14806843" y="2958928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Minor factors </a:t>
            </a:r>
          </a:p>
          <a:p>
            <a:r>
              <a:rPr lang="en-US" sz="2400" dirty="0">
                <a:latin typeface="PT Sans" panose="020B0503020203020204" pitchFamily="34" charset="77"/>
                <a:cs typeface="Times New Roman" panose="02020603050405020304" pitchFamily="18" charset="0"/>
              </a:rPr>
              <a:t>(Climate Variables)</a:t>
            </a:r>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2689</TotalTime>
  <Words>1022</Words>
  <Application>Microsoft Macintosh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Cambria Math</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109</cp:revision>
  <dcterms:created xsi:type="dcterms:W3CDTF">2012-02-10T00:10:15Z</dcterms:created>
  <dcterms:modified xsi:type="dcterms:W3CDTF">2019-12-02T16:14:50Z</dcterms:modified>
  <cp:category>Research poster templates</cp:category>
</cp:coreProperties>
</file>